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media1.wav>
</file>

<file path=ppt/media/media2.wav>
</file>

<file path=ppt/media/media3.wav>
</file>

<file path=ppt/media/media4.wav>
</file>

<file path=ppt/media/media5.wa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riângulo retângulo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ítulo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17" name="Subtítulo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pt-BR" smtClean="0"/>
              <a:t>Clique para editar o estilo do subtítulo mestre</a:t>
            </a:r>
            <a:endParaRPr kumimoji="0" lang="en-US"/>
          </a:p>
        </p:txBody>
      </p:sp>
      <p:grpSp>
        <p:nvGrpSpPr>
          <p:cNvPr id="2" name="Grupo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orma livre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orma livre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orma livre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Conector reto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Espaço Reservado para Data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B715D3EA-DF64-4E46-8B26-B8D750B1477A}" type="datetimeFigureOut">
              <a:rPr lang="pt-BR" smtClean="0"/>
              <a:t>19/03/2020</a:t>
            </a:fld>
            <a:endParaRPr lang="pt-BR"/>
          </a:p>
        </p:txBody>
      </p:sp>
      <p:sp>
        <p:nvSpPr>
          <p:cNvPr id="19" name="Espaço Reservado para Rodapé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pt-BR"/>
          </a:p>
        </p:txBody>
      </p:sp>
      <p:sp>
        <p:nvSpPr>
          <p:cNvPr id="27" name="Espaço Reservado para Número de Slid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3A6BC0AE-9BB9-4A8D-A99E-B6C38FDFED14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715D3EA-DF64-4E46-8B26-B8D750B1477A}" type="datetimeFigureOut">
              <a:rPr lang="pt-BR" smtClean="0"/>
              <a:t>19/03/2020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A6BC0AE-9BB9-4A8D-A99E-B6C38FDFED14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715D3EA-DF64-4E46-8B26-B8D750B1477A}" type="datetimeFigureOut">
              <a:rPr lang="pt-BR" smtClean="0"/>
              <a:t>19/03/2020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A6BC0AE-9BB9-4A8D-A99E-B6C38FDFED14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715D3EA-DF64-4E46-8B26-B8D750B1477A}" type="datetimeFigureOut">
              <a:rPr lang="pt-BR" smtClean="0"/>
              <a:t>19/03/2020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A6BC0AE-9BB9-4A8D-A99E-B6C38FDFED14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715D3EA-DF64-4E46-8B26-B8D750B1477A}" type="datetimeFigureOut">
              <a:rPr lang="pt-BR" smtClean="0"/>
              <a:t>19/03/2020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A6BC0AE-9BB9-4A8D-A99E-B6C38FDFED14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Divisa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Divisa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715D3EA-DF64-4E46-8B26-B8D750B1477A}" type="datetimeFigureOut">
              <a:rPr lang="pt-BR" smtClean="0"/>
              <a:t>19/03/2020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A6BC0AE-9BB9-4A8D-A99E-B6C38FDFED14}" type="slidenum">
              <a:rPr lang="pt-BR" smtClean="0"/>
              <a:t>‹nº›</a:t>
            </a:fld>
            <a:endParaRPr lang="pt-BR"/>
          </a:p>
        </p:txBody>
      </p:sp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ção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715D3EA-DF64-4E46-8B26-B8D750B1477A}" type="datetimeFigureOut">
              <a:rPr lang="pt-BR" smtClean="0"/>
              <a:t>19/03/2020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A6BC0AE-9BB9-4A8D-A99E-B6C38FDFED14}" type="slidenum">
              <a:rPr lang="pt-BR" smtClean="0"/>
              <a:t>‹nº›</a:t>
            </a:fld>
            <a:endParaRPr lang="pt-B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715D3EA-DF64-4E46-8B26-B8D750B1477A}" type="datetimeFigureOut">
              <a:rPr lang="pt-BR" smtClean="0"/>
              <a:t>19/03/2020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A6BC0AE-9BB9-4A8D-A99E-B6C38FDFED14}" type="slidenum">
              <a:rPr lang="pt-BR" smtClean="0"/>
              <a:t>‹nº›</a:t>
            </a:fld>
            <a:endParaRPr lang="pt-BR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715D3EA-DF64-4E46-8B26-B8D750B1477A}" type="datetimeFigureOut">
              <a:rPr lang="pt-BR" smtClean="0"/>
              <a:t>19/03/2020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A6BC0AE-9BB9-4A8D-A99E-B6C38FDFED14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B715D3EA-DF64-4E46-8B26-B8D750B1477A}" type="datetimeFigureOut">
              <a:rPr lang="pt-BR" smtClean="0"/>
              <a:t>19/03/2020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A6BC0AE-9BB9-4A8D-A99E-B6C38FDFED14}" type="slidenum">
              <a:rPr lang="pt-BR" smtClean="0"/>
              <a:t>‹nº›</a:t>
            </a:fld>
            <a:endParaRPr lang="pt-B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pt-BR" smtClean="0"/>
              <a:t>Clique no ícone para adicionar uma imagem</a:t>
            </a:r>
            <a:endParaRPr kumimoji="0" lang="en-US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B715D3EA-DF64-4E46-8B26-B8D750B1477A}" type="datetimeFigureOut">
              <a:rPr lang="pt-BR" smtClean="0"/>
              <a:t>19/03/2020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3A6BC0AE-9BB9-4A8D-A99E-B6C38FDFED14}" type="slidenum">
              <a:rPr lang="pt-BR" smtClean="0"/>
              <a:t>‹nº›</a:t>
            </a:fld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8" name="Forma livre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orma livre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Triângulo retângulo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Conector reto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Divisa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Divisa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rma livre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orma livre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Triângulo retângulo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Conector reto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Espaço Reservado para Título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0" name="Espaço Reservado para Texto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  <a:p>
            <a:pPr lvl="1" eaLnBrk="1" latinLnBrk="0" hangingPunct="1"/>
            <a:r>
              <a:rPr kumimoji="0" lang="pt-BR" smtClean="0"/>
              <a:t>Segundo nível</a:t>
            </a:r>
          </a:p>
          <a:p>
            <a:pPr lvl="2" eaLnBrk="1" latinLnBrk="0" hangingPunct="1"/>
            <a:r>
              <a:rPr kumimoji="0" lang="pt-BR" smtClean="0"/>
              <a:t>Terceiro nível</a:t>
            </a:r>
          </a:p>
          <a:p>
            <a:pPr lvl="3" eaLnBrk="1" latinLnBrk="0" hangingPunct="1"/>
            <a:r>
              <a:rPr kumimoji="0" lang="pt-BR" smtClean="0"/>
              <a:t>Quarto nível</a:t>
            </a:r>
          </a:p>
          <a:p>
            <a:pPr lvl="4" eaLnBrk="1" latinLnBrk="0" hangingPunct="1"/>
            <a:r>
              <a:rPr kumimoji="0" lang="pt-BR" smtClean="0"/>
              <a:t>Quinto nível</a:t>
            </a:r>
            <a:endParaRPr kumimoji="0" lang="en-US"/>
          </a:p>
        </p:txBody>
      </p:sp>
      <p:sp>
        <p:nvSpPr>
          <p:cNvPr id="10" name="Espaço Reservado para Data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B715D3EA-DF64-4E46-8B26-B8D750B1477A}" type="datetimeFigureOut">
              <a:rPr lang="pt-BR" smtClean="0"/>
              <a:t>19/03/2020</a:t>
            </a:fld>
            <a:endParaRPr lang="pt-BR"/>
          </a:p>
        </p:txBody>
      </p:sp>
      <p:sp>
        <p:nvSpPr>
          <p:cNvPr id="22" name="Espaço Reservado para Rodapé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pt-BR"/>
          </a:p>
        </p:txBody>
      </p:sp>
      <p:sp>
        <p:nvSpPr>
          <p:cNvPr id="18" name="Espaço Reservado para Número de Slide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3A6BC0AE-9BB9-4A8D-A99E-B6C38FDFED14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Credit card fraud identification using AI/ML</a:t>
            </a:r>
            <a:endParaRPr lang="en-CA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 smtClean="0"/>
              <a:t>Final Project – Group 1: Stan Taov, Manoj Soman, Luiz Augusto de Carvalho</a:t>
            </a:r>
          </a:p>
          <a:p>
            <a:r>
              <a:rPr lang="en-CA" dirty="0" smtClean="0"/>
              <a:t>Instructor: </a:t>
            </a:r>
            <a:r>
              <a:rPr lang="en-CA" dirty="0" err="1" smtClean="0"/>
              <a:t>Hashmat</a:t>
            </a:r>
            <a:r>
              <a:rPr lang="en-CA" dirty="0" smtClean="0"/>
              <a:t> </a:t>
            </a:r>
            <a:r>
              <a:rPr lang="en-CA" dirty="0" err="1" smtClean="0"/>
              <a:t>Rohian</a:t>
            </a:r>
            <a:endParaRPr lang="en-CA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5661248"/>
            <a:ext cx="1562100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Á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744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92"/>
    </mc:Choice>
    <mc:Fallback>
      <p:transition spd="slow" advTm="169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CA" dirty="0" smtClean="0"/>
              <a:t>The current process can </a:t>
            </a:r>
            <a:r>
              <a:rPr lang="en-CA" dirty="0"/>
              <a:t>stop 50% of </a:t>
            </a:r>
            <a:r>
              <a:rPr lang="en-CA" dirty="0" smtClean="0"/>
              <a:t>all fraudulent transactions</a:t>
            </a:r>
            <a:r>
              <a:rPr lang="en-CA" dirty="0"/>
              <a:t> </a:t>
            </a:r>
            <a:r>
              <a:rPr lang="en-CA" dirty="0" smtClean="0"/>
              <a:t>(4%)  </a:t>
            </a:r>
            <a:r>
              <a:rPr lang="en-CA" dirty="0"/>
              <a:t>and has a false positive rate of 2</a:t>
            </a:r>
            <a:r>
              <a:rPr lang="en-CA" dirty="0" smtClean="0"/>
              <a:t>%.</a:t>
            </a:r>
          </a:p>
          <a:p>
            <a:pPr algn="just"/>
            <a:r>
              <a:rPr lang="en-CA" dirty="0"/>
              <a:t>F</a:t>
            </a:r>
            <a:r>
              <a:rPr lang="en-CA" dirty="0" smtClean="0"/>
              <a:t>rauds </a:t>
            </a:r>
            <a:r>
              <a:rPr lang="en-CA" dirty="0"/>
              <a:t>correspond to just 4% of all </a:t>
            </a:r>
            <a:r>
              <a:rPr lang="en-CA" dirty="0" smtClean="0"/>
              <a:t>transactions but they </a:t>
            </a:r>
            <a:r>
              <a:rPr lang="en-CA" dirty="0"/>
              <a:t>answer for 8% of the total </a:t>
            </a:r>
            <a:r>
              <a:rPr lang="en-CA" dirty="0" smtClean="0"/>
              <a:t>value.</a:t>
            </a:r>
            <a:endParaRPr lang="pt-BR" dirty="0"/>
          </a:p>
          <a:p>
            <a:r>
              <a:rPr lang="en-CA" dirty="0"/>
              <a:t>E</a:t>
            </a:r>
            <a:r>
              <a:rPr lang="en-CA" dirty="0" smtClean="0"/>
              <a:t>ach </a:t>
            </a:r>
            <a:r>
              <a:rPr lang="en-CA" dirty="0"/>
              <a:t>1% of fraud elimination corresponds to approximately R$ 16.000.000,00 /month (CAD 5.330.000,00).</a:t>
            </a:r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The </a:t>
            </a:r>
            <a:r>
              <a:rPr lang="pt-BR" dirty="0" err="1" smtClean="0"/>
              <a:t>context</a:t>
            </a:r>
            <a:endParaRPr lang="pt-BR" dirty="0"/>
          </a:p>
        </p:txBody>
      </p:sp>
      <p:pic>
        <p:nvPicPr>
          <p:cNvPr id="5" name="Á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490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115"/>
    </mc:Choice>
    <mc:Fallback>
      <p:transition spd="slow" advTm="771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CA" sz="2000" dirty="0" smtClean="0"/>
              <a:t>The mechanisms </a:t>
            </a:r>
            <a:r>
              <a:rPr lang="en-CA" sz="2000" dirty="0"/>
              <a:t>in place that detects potential fraudulent transactions, </a:t>
            </a:r>
            <a:r>
              <a:rPr lang="en-CA" sz="2000" dirty="0" smtClean="0"/>
              <a:t>have </a:t>
            </a:r>
            <a:r>
              <a:rPr lang="en-CA" sz="2000" dirty="0"/>
              <a:t>two problems</a:t>
            </a:r>
            <a:r>
              <a:rPr lang="en-CA" sz="2000" dirty="0" smtClean="0"/>
              <a:t>:</a:t>
            </a:r>
          </a:p>
          <a:p>
            <a:pPr marL="109728" indent="0" algn="just">
              <a:buNone/>
            </a:pPr>
            <a:r>
              <a:rPr lang="en-CA" sz="2000" dirty="0" smtClean="0"/>
              <a:t> </a:t>
            </a:r>
            <a:endParaRPr lang="pt-BR" sz="2000" dirty="0"/>
          </a:p>
          <a:p>
            <a:pPr lvl="1" algn="just"/>
            <a:r>
              <a:rPr lang="en-CA" sz="2000" dirty="0"/>
              <a:t>D</a:t>
            </a:r>
            <a:r>
              <a:rPr lang="en-CA" sz="2000" dirty="0" smtClean="0"/>
              <a:t>eploy </a:t>
            </a:r>
            <a:r>
              <a:rPr lang="en-CA" sz="2000" dirty="0"/>
              <a:t>semi-static rules </a:t>
            </a:r>
            <a:r>
              <a:rPr lang="en-CA" sz="2000" dirty="0" smtClean="0"/>
              <a:t>what demand effort to adjust</a:t>
            </a:r>
            <a:r>
              <a:rPr lang="en-CA" sz="2000" dirty="0"/>
              <a:t> </a:t>
            </a:r>
            <a:endParaRPr lang="pt-BR" sz="2000" dirty="0"/>
          </a:p>
          <a:p>
            <a:pPr lvl="1" algn="just"/>
            <a:r>
              <a:rPr lang="en-CA" sz="2000" dirty="0" smtClean="0"/>
              <a:t>Its is hard to have a middle term between being too </a:t>
            </a:r>
            <a:r>
              <a:rPr lang="en-CA" sz="2000" dirty="0"/>
              <a:t>stringent </a:t>
            </a:r>
            <a:r>
              <a:rPr lang="en-CA" sz="2000" dirty="0" smtClean="0"/>
              <a:t>(blocking </a:t>
            </a:r>
            <a:r>
              <a:rPr lang="en-CA" sz="2000" dirty="0"/>
              <a:t>legit </a:t>
            </a:r>
            <a:r>
              <a:rPr lang="en-CA" sz="2000" dirty="0" smtClean="0"/>
              <a:t>sales) or being too lose (high volume of fraud). </a:t>
            </a:r>
          </a:p>
          <a:p>
            <a:pPr lvl="1" algn="just"/>
            <a:endParaRPr lang="en-CA" sz="2000" dirty="0" smtClean="0"/>
          </a:p>
          <a:p>
            <a:pPr algn="just"/>
            <a:r>
              <a:rPr lang="en-CA" sz="2000" b="1" dirty="0"/>
              <a:t>T</a:t>
            </a:r>
            <a:r>
              <a:rPr lang="en-CA" sz="2000" b="1" dirty="0" smtClean="0"/>
              <a:t>he objective </a:t>
            </a:r>
            <a:r>
              <a:rPr lang="en-CA" sz="2000" dirty="0" smtClean="0"/>
              <a:t>is to </a:t>
            </a:r>
            <a:r>
              <a:rPr lang="en-CA" sz="2000" dirty="0"/>
              <a:t>create a model that would not only identify </a:t>
            </a:r>
            <a:r>
              <a:rPr lang="en-CA" sz="2000" dirty="0" smtClean="0"/>
              <a:t>a high proportion of the frauds adapting automatically to changes in </a:t>
            </a:r>
            <a:r>
              <a:rPr lang="en-CA" sz="2000" dirty="0"/>
              <a:t>the </a:t>
            </a:r>
            <a:r>
              <a:rPr lang="en-CA" sz="2000" dirty="0" smtClean="0"/>
              <a:t>patterns but also do that with a low false positive rate.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Business </a:t>
            </a:r>
            <a:r>
              <a:rPr lang="pt-BR" dirty="0" err="1" smtClean="0"/>
              <a:t>Problem</a:t>
            </a:r>
            <a:r>
              <a:rPr lang="pt-BR" dirty="0" smtClean="0"/>
              <a:t>/</a:t>
            </a:r>
            <a:r>
              <a:rPr lang="pt-BR" dirty="0" err="1" smtClean="0"/>
              <a:t>Objective</a:t>
            </a:r>
            <a:r>
              <a:rPr lang="pt-BR" dirty="0" smtClean="0"/>
              <a:t>.</a:t>
            </a:r>
            <a:endParaRPr lang="pt-BR" dirty="0"/>
          </a:p>
        </p:txBody>
      </p:sp>
      <p:pic>
        <p:nvPicPr>
          <p:cNvPr id="4" name="Á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562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037"/>
    </mc:Choice>
    <mc:Fallback>
      <p:transition spd="slow" advTm="920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CA" dirty="0"/>
              <a:t>We used a real anonymized and sanitized dataset representing a subset of the transactions that occurred during one day of September of 2019 in Brazil, totalling 290.398 transactions.</a:t>
            </a:r>
            <a:endParaRPr lang="pt-BR" dirty="0"/>
          </a:p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Data</a:t>
            </a:r>
            <a:endParaRPr lang="pt-BR" dirty="0"/>
          </a:p>
        </p:txBody>
      </p:sp>
      <p:pic>
        <p:nvPicPr>
          <p:cNvPr id="4" name="Á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5826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705"/>
    </mc:Choice>
    <mc:Fallback>
      <p:transition spd="slow" advTm="357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CA" dirty="0" smtClean="0"/>
              <a:t>Information </a:t>
            </a:r>
            <a:r>
              <a:rPr lang="en-CA" dirty="0"/>
              <a:t>regarding the clients</a:t>
            </a:r>
            <a:r>
              <a:rPr lang="en-CA" dirty="0" smtClean="0"/>
              <a:t>:</a:t>
            </a:r>
            <a:endParaRPr lang="pt-BR" dirty="0"/>
          </a:p>
          <a:p>
            <a:pPr lvl="1"/>
            <a:r>
              <a:rPr lang="en-CA" dirty="0"/>
              <a:t>Age</a:t>
            </a:r>
            <a:endParaRPr lang="pt-BR" dirty="0"/>
          </a:p>
          <a:p>
            <a:pPr lvl="1"/>
            <a:r>
              <a:rPr lang="en-CA" dirty="0"/>
              <a:t>Sex</a:t>
            </a:r>
            <a:endParaRPr lang="pt-BR" dirty="0"/>
          </a:p>
          <a:p>
            <a:pPr lvl="1"/>
            <a:r>
              <a:rPr lang="en-CA" dirty="0"/>
              <a:t>Income</a:t>
            </a:r>
            <a:endParaRPr lang="pt-BR" dirty="0"/>
          </a:p>
          <a:p>
            <a:pPr lvl="1"/>
            <a:r>
              <a:rPr lang="en-CA" dirty="0"/>
              <a:t>Average expenditure  in recurrent  payments  per transaction </a:t>
            </a:r>
            <a:endParaRPr lang="pt-BR" dirty="0"/>
          </a:p>
          <a:p>
            <a:pPr lvl="1"/>
            <a:r>
              <a:rPr lang="en-CA" dirty="0"/>
              <a:t>Average expenditure  buying goods (Using the card directly) per transaction </a:t>
            </a:r>
            <a:endParaRPr lang="pt-BR" dirty="0"/>
          </a:p>
          <a:p>
            <a:pPr lvl="1"/>
            <a:r>
              <a:rPr lang="en-CA" dirty="0"/>
              <a:t>Average expenditure buying services (using the card directly) per transaction </a:t>
            </a:r>
            <a:endParaRPr lang="pt-BR" dirty="0"/>
          </a:p>
          <a:p>
            <a:pPr lvl="1"/>
            <a:r>
              <a:rPr lang="en-CA" dirty="0"/>
              <a:t>Average expenditure buying goods on-line per transaction</a:t>
            </a:r>
            <a:endParaRPr lang="pt-BR" dirty="0"/>
          </a:p>
          <a:p>
            <a:pPr lvl="1"/>
            <a:r>
              <a:rPr lang="en-CA" dirty="0"/>
              <a:t>Average expenditure buying services on-line per transaction</a:t>
            </a:r>
            <a:endParaRPr lang="pt-BR" dirty="0"/>
          </a:p>
          <a:p>
            <a:pPr marL="109728" indent="0">
              <a:buNone/>
            </a:pPr>
            <a:r>
              <a:rPr lang="en-CA" dirty="0"/>
              <a:t> </a:t>
            </a:r>
            <a:endParaRPr lang="pt-BR" dirty="0"/>
          </a:p>
          <a:p>
            <a:r>
              <a:rPr lang="en-CA" dirty="0"/>
              <a:t>Information about the seller:</a:t>
            </a:r>
            <a:endParaRPr lang="pt-BR" dirty="0"/>
          </a:p>
          <a:p>
            <a:r>
              <a:rPr lang="en-CA" dirty="0"/>
              <a:t> </a:t>
            </a:r>
            <a:endParaRPr lang="pt-BR" dirty="0"/>
          </a:p>
          <a:p>
            <a:pPr lvl="1"/>
            <a:r>
              <a:rPr lang="en-CA" dirty="0"/>
              <a:t>Score of the seller (Number 0 to 100) indicating the ranking of the seller regards frequency of frauds</a:t>
            </a:r>
            <a:r>
              <a:rPr lang="en-CA" dirty="0" smtClean="0"/>
              <a:t>.</a:t>
            </a:r>
          </a:p>
          <a:p>
            <a:r>
              <a:rPr lang="en-CA" dirty="0"/>
              <a:t>Information about the transactions</a:t>
            </a:r>
            <a:r>
              <a:rPr lang="en-CA" dirty="0" smtClean="0"/>
              <a:t>:</a:t>
            </a:r>
          </a:p>
          <a:p>
            <a:endParaRPr lang="pt-BR" dirty="0"/>
          </a:p>
          <a:p>
            <a:pPr lvl="1"/>
            <a:r>
              <a:rPr lang="en-CA" dirty="0"/>
              <a:t>Type: which one of the five categories it belongs (0-recurrent, 1- goods, 2-services, 3-online goods or 4-online services).</a:t>
            </a:r>
            <a:endParaRPr lang="pt-BR" dirty="0"/>
          </a:p>
          <a:p>
            <a:pPr lvl="1"/>
            <a:r>
              <a:rPr lang="en-CA" dirty="0"/>
              <a:t>Value of the transaction</a:t>
            </a:r>
            <a:endParaRPr lang="pt-BR" dirty="0"/>
          </a:p>
          <a:p>
            <a:pPr lvl="1"/>
            <a:r>
              <a:rPr lang="en-CA" dirty="0"/>
              <a:t>If the addresses of the seller and the buyer  are in the same city </a:t>
            </a:r>
            <a:endParaRPr lang="pt-BR" dirty="0"/>
          </a:p>
          <a:p>
            <a:pPr lvl="1"/>
            <a:r>
              <a:rPr lang="en-CA" dirty="0"/>
              <a:t>If the addresses of the seller and the buyer  are in the same country</a:t>
            </a:r>
            <a:endParaRPr lang="pt-BR" dirty="0"/>
          </a:p>
          <a:p>
            <a:pPr lvl="1"/>
            <a:r>
              <a:rPr lang="en-CA" dirty="0"/>
              <a:t>If the transaction was fraudulent or not (Y or N)</a:t>
            </a:r>
            <a:endParaRPr lang="pt-BR" dirty="0"/>
          </a:p>
          <a:p>
            <a:pPr lvl="0"/>
            <a:endParaRPr lang="pt-BR" dirty="0"/>
          </a:p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effectLst/>
              </a:rPr>
              <a:t>D</a:t>
            </a:r>
            <a:r>
              <a:rPr lang="en-CA" dirty="0" smtClean="0">
                <a:effectLst/>
              </a:rPr>
              <a:t>ata </a:t>
            </a:r>
            <a:r>
              <a:rPr lang="en-CA" dirty="0">
                <a:effectLst/>
              </a:rPr>
              <a:t>dictionary</a:t>
            </a:r>
            <a:endParaRPr lang="pt-BR" dirty="0"/>
          </a:p>
        </p:txBody>
      </p:sp>
      <p:pic>
        <p:nvPicPr>
          <p:cNvPr id="4" name="Á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085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399"/>
    </mc:Choice>
    <mc:Fallback>
      <p:transition spd="slow" advTm="1013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urso">
  <a:themeElements>
    <a:clrScheme name="Concurso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urso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urso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215</TotalTime>
  <Words>158</Words>
  <Application>Microsoft Office PowerPoint</Application>
  <PresentationFormat>Apresentação na tela (4:3)</PresentationFormat>
  <Paragraphs>37</Paragraphs>
  <Slides>5</Slides>
  <Notes>0</Notes>
  <HiddenSlides>0</HiddenSlides>
  <MMClips>5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6" baseType="lpstr">
      <vt:lpstr>Concurso</vt:lpstr>
      <vt:lpstr>Credit card fraud identification using AI/ML</vt:lpstr>
      <vt:lpstr>The context</vt:lpstr>
      <vt:lpstr>Business Problem/Objective.</vt:lpstr>
      <vt:lpstr>Data</vt:lpstr>
      <vt:lpstr>Data dictionary</vt:lpstr>
    </vt:vector>
  </TitlesOfParts>
  <Company>WANOPT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fraud identification using AI/ML</dc:title>
  <dc:creator>Luiz Carvalho</dc:creator>
  <cp:lastModifiedBy>Luiz Carvalho</cp:lastModifiedBy>
  <cp:revision>14</cp:revision>
  <dcterms:created xsi:type="dcterms:W3CDTF">2020-03-16T17:57:58Z</dcterms:created>
  <dcterms:modified xsi:type="dcterms:W3CDTF">2020-03-20T01:49:26Z</dcterms:modified>
</cp:coreProperties>
</file>

<file path=docProps/thumbnail.jpeg>
</file>